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74" r:id="rId2"/>
    <p:sldMasterId id="2147483666" r:id="rId3"/>
    <p:sldMasterId id="2147483679" r:id="rId4"/>
    <p:sldMasterId id="2147483684" r:id="rId5"/>
    <p:sldMasterId id="2147483689" r:id="rId6"/>
    <p:sldMasterId id="2147483695" r:id="rId7"/>
    <p:sldMasterId id="2147483701" r:id="rId8"/>
  </p:sldMasterIdLst>
  <p:notesMasterIdLst>
    <p:notesMasterId r:id="rId21"/>
  </p:notesMasterIdLst>
  <p:sldIdLst>
    <p:sldId id="259" r:id="rId9"/>
    <p:sldId id="257" r:id="rId10"/>
    <p:sldId id="305" r:id="rId11"/>
    <p:sldId id="310" r:id="rId12"/>
    <p:sldId id="261" r:id="rId13"/>
    <p:sldId id="285" r:id="rId14"/>
    <p:sldId id="308" r:id="rId15"/>
    <p:sldId id="309" r:id="rId16"/>
    <p:sldId id="296" r:id="rId17"/>
    <p:sldId id="306" r:id="rId18"/>
    <p:sldId id="286" r:id="rId19"/>
    <p:sldId id="307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 autoAdjust="0"/>
    <p:restoredTop sz="94660"/>
  </p:normalViewPr>
  <p:slideViewPr>
    <p:cSldViewPr>
      <p:cViewPr varScale="1">
        <p:scale>
          <a:sx n="62" d="100"/>
          <a:sy n="62" d="100"/>
        </p:scale>
        <p:origin x="584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5E0E3-3267-4A6B-84AA-D60E629A7245}" type="datetimeFigureOut">
              <a:rPr lang="en-US" smtClean="0"/>
              <a:pPr/>
              <a:t>3/29/2019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702E2-93E8-4C88-9B57-6CBB94974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04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702E2-93E8-4C88-9B57-6CBB94974C3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DA565D-ABD3-45FA-AC01-1B6658CFC37F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AED83-0219-4F0D-BE97-AE5B3D7138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DD1D5A-C4D4-4969-BC33-19EDF0D426DA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607BA-0027-49A8-B283-32E4CA1FD9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68A010-6F6D-439F-A9EA-32FCA49597E0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A225C-E831-46D5-8DB9-356F15AED36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11B97-C9CE-4F0B-8E5C-D8C8B22D1CE7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6937A-5464-4134-A99A-51DDDB63261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A15F5-B696-4969-8599-5EC50C2F494D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94B19-B47E-4129-8A2D-E5D33C74F1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D18CD8-D219-416F-9010-E6AF668D6CC6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E7B12-3FF8-46D0-8BD4-0FEAB6368A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6D9BD-D340-439C-8DFE-7A14A7E97F6E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B3950-72E5-4BA6-A60B-84F7712C3A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362E8-9782-4647-BF52-1B49AC1C1E6D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87554-4E90-44E2-B3FC-9DC90415DA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8AA80-CB9A-4555-B675-416EE44B2131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01A74-04AF-4DBE-A110-67D8FF42EC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6079D-5716-43CA-8FD1-FA5A297D5E57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38171B-637B-4C66-ACA6-53CF19876A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958A5-3F1B-48C7-B6CE-EFDC3270B773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7452F-D0CC-4072-961F-56F3BF32C50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 t="-3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 t="-4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EE6781-820C-4086-AFEC-61B462F55050}" type="datetimeFigureOut">
              <a:rPr lang="en-US"/>
              <a:pPr>
                <a:defRPr/>
              </a:pPr>
              <a:t>3/29/2019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C4B5429-9303-4F13-8A76-A0C57478C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/>
              <a:t>Practical Information Risk and Security Practices – Boot Camp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March 28 to March 30,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Deliverable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43000"/>
            <a:ext cx="8458200" cy="4983163"/>
          </a:xfrm>
        </p:spPr>
        <p:txBody>
          <a:bodyPr/>
          <a:lstStyle/>
          <a:p>
            <a:pPr algn="just">
              <a:buNone/>
            </a:pPr>
            <a:r>
              <a:rPr lang="en-US" dirty="0"/>
              <a:t>	You will execute a Security Assessment against a fictitious company which is realistically based.  As in a  security engagement you’ll need to develop several deliverables  for  your client. These will include:</a:t>
            </a:r>
          </a:p>
          <a:p>
            <a:pPr lvl="1">
              <a:buFont typeface="Wingdings" pitchFamily="2" charset="2"/>
              <a:buChar char="§"/>
            </a:pPr>
            <a:r>
              <a:rPr lang="en-US" sz="2600" dirty="0"/>
              <a:t>Engagement letter which will include scoping and the tasks to be performed</a:t>
            </a:r>
          </a:p>
          <a:p>
            <a:pPr lvl="1">
              <a:buFont typeface="Wingdings" pitchFamily="2" charset="2"/>
              <a:buChar char="§"/>
            </a:pPr>
            <a:r>
              <a:rPr lang="en-US" sz="2600" dirty="0"/>
              <a:t>Rules of Engagement</a:t>
            </a:r>
          </a:p>
          <a:p>
            <a:pPr lvl="1">
              <a:buFont typeface="Wingdings" pitchFamily="2" charset="2"/>
              <a:buChar char="§"/>
            </a:pPr>
            <a:r>
              <a:rPr lang="en-US" sz="2600" dirty="0"/>
              <a:t>Results of your testing</a:t>
            </a:r>
          </a:p>
          <a:p>
            <a:pPr lvl="1">
              <a:buFont typeface="Wingdings" pitchFamily="2" charset="2"/>
              <a:buChar char="§"/>
            </a:pPr>
            <a:r>
              <a:rPr lang="en-US" sz="2600" dirty="0"/>
              <a:t>Final Report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House Keeping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/>
              <a:t>Hours     8:30  - 9:30</a:t>
            </a:r>
          </a:p>
          <a:p>
            <a:pPr>
              <a:buNone/>
            </a:pPr>
            <a:r>
              <a:rPr lang="en-US" sz="2000" dirty="0"/>
              <a:t>		9:30  -  9:45  - Break</a:t>
            </a:r>
          </a:p>
          <a:p>
            <a:pPr>
              <a:buNone/>
            </a:pPr>
            <a:r>
              <a:rPr lang="en-US" sz="2000" dirty="0"/>
              <a:t>		9:45  -  12:00</a:t>
            </a:r>
          </a:p>
          <a:p>
            <a:pPr>
              <a:buNone/>
            </a:pPr>
            <a:r>
              <a:rPr lang="en-US" sz="2000" dirty="0"/>
              <a:t>Lunch:    12:00 – 1:00</a:t>
            </a:r>
          </a:p>
          <a:p>
            <a:pPr>
              <a:buNone/>
            </a:pPr>
            <a:r>
              <a:rPr lang="en-US" sz="2000" dirty="0"/>
              <a:t>		1:00 – 2:15</a:t>
            </a:r>
          </a:p>
          <a:p>
            <a:pPr>
              <a:buNone/>
            </a:pPr>
            <a:r>
              <a:rPr lang="en-US" sz="2000" dirty="0"/>
              <a:t>                2:15 – 2:30 - Break	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sz="2000" dirty="0"/>
              <a:t>2:30 – 3:30</a:t>
            </a:r>
          </a:p>
          <a:p>
            <a:pPr>
              <a:buNone/>
            </a:pPr>
            <a:r>
              <a:rPr lang="en-US" sz="2000" dirty="0"/>
              <a:t>              	3:30 -  3:45 – Break</a:t>
            </a:r>
          </a:p>
          <a:p>
            <a:pPr>
              <a:buNone/>
            </a:pPr>
            <a:r>
              <a:rPr lang="en-US" sz="2000" dirty="0"/>
              <a:t>		3:45 -  5.00</a:t>
            </a:r>
          </a:p>
          <a:p>
            <a:pPr>
              <a:buNone/>
            </a:pPr>
            <a:r>
              <a:rPr lang="en-US" sz="2000" dirty="0"/>
              <a:t>Dinner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Lets Get Rolling !!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House Keeping</a:t>
            </a:r>
          </a:p>
          <a:p>
            <a:pPr eaLnBrk="1" hangingPunct="1"/>
            <a:r>
              <a:rPr lang="en-US" dirty="0"/>
              <a:t>Course Objectives</a:t>
            </a:r>
          </a:p>
          <a:p>
            <a:pPr eaLnBrk="1" hangingPunct="1"/>
            <a:r>
              <a:rPr lang="en-US" dirty="0"/>
              <a:t>Format of the Course</a:t>
            </a:r>
          </a:p>
          <a:p>
            <a:pPr eaLnBrk="1" hangingPunct="1"/>
            <a:r>
              <a:rPr lang="en-US" dirty="0"/>
              <a:t>Modules</a:t>
            </a:r>
          </a:p>
          <a:p>
            <a:pPr eaLnBrk="1" hangingPunct="1"/>
            <a:r>
              <a:rPr lang="en-US" dirty="0"/>
              <a:t>Bringing  it Together</a:t>
            </a:r>
          </a:p>
          <a:p>
            <a:pPr eaLnBrk="1" hangingPunct="1"/>
            <a:r>
              <a:rPr lang="en-US" dirty="0"/>
              <a:t>Feedback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Beware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229600" cy="1828800"/>
          </a:xfrm>
        </p:spPr>
        <p:txBody>
          <a:bodyPr/>
          <a:lstStyle/>
          <a:p>
            <a:pPr eaLnBrk="1" hangingPunct="1">
              <a:buNone/>
            </a:pPr>
            <a:endParaRPr lang="en-US" dirty="0"/>
          </a:p>
          <a:p>
            <a:pPr eaLnBrk="1" hangingPunct="1">
              <a:buNone/>
            </a:pPr>
            <a:r>
              <a:rPr lang="en-US" dirty="0"/>
              <a:t>“</a:t>
            </a:r>
            <a:r>
              <a:rPr lang="en-US" b="1" dirty="0"/>
              <a:t>But beware of the dark side</a:t>
            </a:r>
            <a:r>
              <a:rPr lang="en-US" dirty="0"/>
              <a:t>”</a:t>
            </a:r>
          </a:p>
          <a:p>
            <a:pPr eaLnBrk="1" hangingPunct="1">
              <a:buNone/>
            </a:pPr>
            <a:r>
              <a:rPr lang="en-US" dirty="0"/>
              <a:t>			Yoda – 1980</a:t>
            </a:r>
          </a:p>
          <a:p>
            <a:pPr eaLnBrk="1" hangingPunct="1">
              <a:buNone/>
            </a:pPr>
            <a:endParaRPr lang="en-US" dirty="0"/>
          </a:p>
          <a:p>
            <a:pPr eaLnBrk="1" hangingPunct="1">
              <a:buNone/>
            </a:pPr>
            <a:r>
              <a:rPr lang="en-US" dirty="0"/>
              <a:t>					 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2743200"/>
            <a:ext cx="3562350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in the News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4191000"/>
            <a:ext cx="4038600" cy="2289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 descr="Image result for images hacking headli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3964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9CD0DE-0F17-4A0F-900B-B414DC45AA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E791BE-D29E-4D25-9887-3CA034375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22" y="1158580"/>
            <a:ext cx="3865856" cy="2727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4088" y="1285875"/>
            <a:ext cx="3792712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Your Instructors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sz="4400" dirty="0"/>
              <a:t>Ross Boulton</a:t>
            </a:r>
          </a:p>
          <a:p>
            <a:pPr eaLnBrk="1" hangingPunct="1"/>
            <a:r>
              <a:rPr lang="en-US" sz="4400" dirty="0"/>
              <a:t>Allen </a:t>
            </a:r>
            <a:r>
              <a:rPr lang="en-US" sz="4400" dirty="0" err="1"/>
              <a:t>Lum</a:t>
            </a:r>
            <a:endParaRPr lang="en-US" sz="4400" dirty="0"/>
          </a:p>
          <a:p>
            <a:pPr eaLnBrk="1" hangingPunct="1"/>
            <a:endParaRPr lang="en-US" sz="1800" dirty="0"/>
          </a:p>
          <a:p>
            <a:pPr eaLnBrk="1" hangingPunct="1">
              <a:buNone/>
            </a:pPr>
            <a:endParaRPr lang="en-US" sz="1800" dirty="0"/>
          </a:p>
          <a:p>
            <a:pPr eaLnBrk="1" hangingPunct="1"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Course Format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pPr eaLnBrk="1" hangingPunct="1"/>
            <a:r>
              <a:rPr lang="en-US" sz="3200" dirty="0"/>
              <a:t>9 Modules</a:t>
            </a:r>
          </a:p>
          <a:p>
            <a:pPr eaLnBrk="1" hangingPunct="1">
              <a:buNone/>
            </a:pPr>
            <a:r>
              <a:rPr lang="en-US" sz="3200" dirty="0"/>
              <a:t>	Each Module will have 40 to 50 minutes Lecture followed by a 2 hour hands on Lab Session – Team</a:t>
            </a:r>
          </a:p>
          <a:p>
            <a:pPr eaLnBrk="1" hangingPunct="1"/>
            <a:r>
              <a:rPr lang="en-US" sz="3200" dirty="0"/>
              <a:t>Lecture Hall and ULM Computer Lab</a:t>
            </a:r>
          </a:p>
          <a:p>
            <a:pPr eaLnBrk="1" hangingPunct="1"/>
            <a:endParaRPr lang="en-US" sz="3200" dirty="0"/>
          </a:p>
          <a:p>
            <a:pPr eaLnBrk="1" hangingPunct="1">
              <a:buNone/>
            </a:pPr>
            <a:r>
              <a:rPr lang="en-US" sz="3200" dirty="0"/>
              <a:t>	</a:t>
            </a:r>
            <a:endParaRPr lang="en-US" sz="1800" dirty="0"/>
          </a:p>
          <a:p>
            <a:pPr eaLnBrk="1" hangingPunct="1"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077200" cy="5135563"/>
          </a:xfrm>
        </p:spPr>
        <p:txBody>
          <a:bodyPr/>
          <a:lstStyle/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Introduction and Engagement Planning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Risk Assessments and Lab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Social Engineering and Lab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Artificial Intelligence and Lab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Application Security and Lab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Security Policies and Procedures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Reporting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1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8458200" cy="4983163"/>
          </a:xfrm>
        </p:spPr>
        <p:txBody>
          <a:bodyPr/>
          <a:lstStyle/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Information obtained from a client is considered confidential and not to be released out-side  of your immediate work group.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Never Scan an IP address without permission from the owner or organization.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Follow all laws dealing with data privacy.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Do not BRAG about your technical skills – doing a good job is the best way to get recognized by your peers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r>
              <a:rPr lang="en-US" dirty="0"/>
              <a:t>All you have is your reputation. Don’t Destroy it !!</a:t>
            </a:r>
          </a:p>
          <a:p>
            <a:pPr marL="514350" indent="-51435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romanLcPeriod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8153400" cy="4830763"/>
          </a:xfrm>
        </p:spPr>
        <p:txBody>
          <a:bodyPr/>
          <a:lstStyle/>
          <a:p>
            <a:pPr>
              <a:buNone/>
            </a:pPr>
            <a:endParaRPr lang="en-US" sz="2400" dirty="0"/>
          </a:p>
          <a:p>
            <a:r>
              <a:rPr lang="en-US" sz="2400" dirty="0"/>
              <a:t>Experience Information Risk and Security by getting fully  immerse.</a:t>
            </a:r>
          </a:p>
          <a:p>
            <a:r>
              <a:rPr lang="en-US" sz="2400" dirty="0"/>
              <a:t>Develop skills that you can take to a potential employer and get hired.</a:t>
            </a:r>
          </a:p>
          <a:p>
            <a:r>
              <a:rPr lang="en-US" sz="2400" dirty="0"/>
              <a:t>Learn how to conduct an Audit/Risk/Security review ( Not An Attack and Pen) and report the results.</a:t>
            </a:r>
          </a:p>
          <a:p>
            <a:r>
              <a:rPr lang="en-US" sz="2400" dirty="0"/>
              <a:t>Learn an industry standard methodology</a:t>
            </a:r>
          </a:p>
          <a:p>
            <a:r>
              <a:rPr lang="en-US" sz="2400" dirty="0"/>
              <a:t>Learn to work as a team and to use your peers as a Resource.</a:t>
            </a:r>
          </a:p>
          <a:p>
            <a:endParaRPr lang="en-US" sz="2400" dirty="0"/>
          </a:p>
          <a:p>
            <a:pPr>
              <a:buNone/>
            </a:pPr>
            <a:r>
              <a:rPr lang="en-US" sz="2400" dirty="0"/>
              <a:t>	Have Fun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LM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LM with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ULM filler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ULM artistic with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ULM artistic with ULM graphi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ULM artistic fill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ULM artistic filler with transparent 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Blank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4161</TotalTime>
  <Words>236</Words>
  <Application>Microsoft Office PowerPoint</Application>
  <PresentationFormat>On-screen Show (4:3)</PresentationFormat>
  <Paragraphs>78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Wingdings</vt:lpstr>
      <vt:lpstr>ULM with logo</vt:lpstr>
      <vt:lpstr>ULM with graphic</vt:lpstr>
      <vt:lpstr>ULM filler slides</vt:lpstr>
      <vt:lpstr>ULM artistic with logo</vt:lpstr>
      <vt:lpstr>ULM artistic with ULM graphic</vt:lpstr>
      <vt:lpstr>ULM artistic filler</vt:lpstr>
      <vt:lpstr>ULM artistic filler with transparent logo</vt:lpstr>
      <vt:lpstr>Blank Master</vt:lpstr>
      <vt:lpstr>Practical Information Risk and Security Practices – Boot Camp   March 28 to March 30, 2019</vt:lpstr>
      <vt:lpstr>Lets Get Rolling !!</vt:lpstr>
      <vt:lpstr>Beware</vt:lpstr>
      <vt:lpstr>Security in the News</vt:lpstr>
      <vt:lpstr>Your Instructors</vt:lpstr>
      <vt:lpstr>Course Format</vt:lpstr>
      <vt:lpstr>Modules</vt:lpstr>
      <vt:lpstr>Ethics</vt:lpstr>
      <vt:lpstr>Objectives</vt:lpstr>
      <vt:lpstr>Course Deliverable</vt:lpstr>
      <vt:lpstr>House Keeping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Robin L. Evans</dc:creator>
  <cp:lastModifiedBy>William Barnett</cp:lastModifiedBy>
  <cp:revision>67</cp:revision>
  <dcterms:created xsi:type="dcterms:W3CDTF">2008-05-21T14:50:03Z</dcterms:created>
  <dcterms:modified xsi:type="dcterms:W3CDTF">2019-03-29T14:22:06Z</dcterms:modified>
</cp:coreProperties>
</file>